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60" r:id="rId5"/>
    <p:sldId id="258" r:id="rId6"/>
    <p:sldId id="266" r:id="rId7"/>
    <p:sldId id="321" r:id="rId8"/>
    <p:sldId id="285" r:id="rId9"/>
    <p:sldId id="316" r:id="rId10"/>
    <p:sldId id="267" r:id="rId11"/>
    <p:sldId id="284" r:id="rId12"/>
    <p:sldId id="268" r:id="rId13"/>
    <p:sldId id="324" r:id="rId14"/>
    <p:sldId id="323" r:id="rId15"/>
    <p:sldId id="317" r:id="rId16"/>
    <p:sldId id="322" r:id="rId17"/>
    <p:sldId id="318" r:id="rId18"/>
    <p:sldId id="319" r:id="rId19"/>
    <p:sldId id="263" r:id="rId20"/>
    <p:sldId id="265" r:id="rId21"/>
    <p:sldId id="310" r:id="rId22"/>
    <p:sldId id="311" r:id="rId23"/>
    <p:sldId id="312" r:id="rId24"/>
    <p:sldId id="313" r:id="rId25"/>
    <p:sldId id="264" r:id="rId26"/>
    <p:sldId id="367" r:id="rId27"/>
    <p:sldId id="368" r:id="rId28"/>
    <p:sldId id="369" r:id="rId29"/>
    <p:sldId id="261" r:id="rId30"/>
    <p:sldId id="272" r:id="rId31"/>
    <p:sldId id="283" r:id="rId32"/>
    <p:sldId id="269" r:id="rId33"/>
    <p:sldId id="262" r:id="rId34"/>
    <p:sldId id="270" r:id="rId35"/>
    <p:sldId id="364" r:id="rId36"/>
    <p:sldId id="275" r:id="rId37"/>
    <p:sldId id="325" r:id="rId38"/>
    <p:sldId id="276" r:id="rId39"/>
    <p:sldId id="277" r:id="rId40"/>
    <p:sldId id="278" r:id="rId41"/>
    <p:sldId id="279" r:id="rId42"/>
    <p:sldId id="331" r:id="rId43"/>
    <p:sldId id="332" r:id="rId44"/>
    <p:sldId id="280" r:id="rId45"/>
    <p:sldId id="372" r:id="rId46"/>
    <p:sldId id="281" r:id="rId47"/>
    <p:sldId id="282" r:id="rId48"/>
    <p:sldId id="333" r:id="rId49"/>
    <p:sldId id="326" r:id="rId50"/>
    <p:sldId id="36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2461"/>
    <a:srgbClr val="2A2355"/>
    <a:srgbClr val="24203B"/>
    <a:srgbClr val="272147"/>
    <a:srgbClr val="28224C"/>
    <a:srgbClr val="ABA6A2"/>
    <a:srgbClr val="A7A29E"/>
    <a:srgbClr val="DFDAD6"/>
    <a:srgbClr val="DEDAD3"/>
    <a:srgbClr val="190D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Martin\Downloads\Vyodnoceni_dotazniku_Cela_skol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Martin\Downloads\Vyodnoceni_dotazniku_Cela_skola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C:\Users\Martin\Downloads\Vyodnoceni_dotazniku_Cela_skola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C:\Users\Martin\Downloads\Vyodnoceni_dotazniku_Cela_skol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Baví vás hodiny sps a stt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multiLvlStrRef>
              <c:f>'[Vyodnoceni_dotazniku_Cela_skola.xlsx]Baví vás hodiny sps a stt'!$D$13:$F$17</c:f>
              <c:multiLvlStrCache>
                <c:ptCount val="5"/>
                <c:lvl/>
                <c:lvl/>
                <c:lvl>
                  <c:pt idx="0">
                    <c:v>Vůbec mě nebaví</c:v>
                  </c:pt>
                  <c:pt idx="1">
                    <c:v>Nebaví mě</c:v>
                  </c:pt>
                  <c:pt idx="2">
                    <c:v>Nevím</c:v>
                  </c:pt>
                  <c:pt idx="3">
                    <c:v>Baví mě</c:v>
                  </c:pt>
                  <c:pt idx="4">
                    <c:v>Velmi mě baví</c:v>
                  </c:pt>
                </c:lvl>
              </c:multiLvlStrCache>
            </c:multiLvlStrRef>
          </c:cat>
          <c:val>
            <c:numRef>
              <c:f>'[Vyodnoceni_dotazniku_Cela_skola.xlsx]Baví vás hodiny sps a stt'!$G$13:$G$17</c:f>
              <c:numCache>
                <c:formatCode>General</c:formatCode>
                <c:ptCount val="5"/>
                <c:pt idx="0">
                  <c:v>31</c:v>
                </c:pt>
                <c:pt idx="1">
                  <c:v>51</c:v>
                </c:pt>
                <c:pt idx="2">
                  <c:v>40</c:v>
                </c:pt>
                <c:pt idx="3">
                  <c:v>107</c:v>
                </c:pt>
                <c:pt idx="4">
                  <c:v>14</c:v>
                </c:pt>
              </c:numCache>
            </c:numRef>
          </c:val>
        </c:ser>
        <c:ser>
          <c:idx val="1"/>
          <c:order val="1"/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'[Vyodnoceni_dotazniku_Cela_skola.xlsx]Baví vás hodiny sps a stt'!$D$13:$F$17</c:f>
              <c:multiLvlStrCache>
                <c:ptCount val="5"/>
                <c:lvl/>
                <c:lvl/>
                <c:lvl>
                  <c:pt idx="0">
                    <c:v>Vůbec mě nebaví</c:v>
                  </c:pt>
                  <c:pt idx="1">
                    <c:v>Nebaví mě</c:v>
                  </c:pt>
                  <c:pt idx="2">
                    <c:v>Nevím</c:v>
                  </c:pt>
                  <c:pt idx="3">
                    <c:v>Baví mě</c:v>
                  </c:pt>
                  <c:pt idx="4">
                    <c:v>Velmi mě baví</c:v>
                  </c:pt>
                </c:lvl>
              </c:multiLvlStrCache>
            </c:multiLvlStrRef>
          </c:cat>
          <c:val>
            <c:numRef>
              <c:f>'[Vyodnoceni_dotazniku_Cela_skola.xlsx]Baví vás hodiny sps a stt'!$H$13:$H$17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 b="1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Co bys na výuce těchto předmětů pochválil/a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multiLvlStrRef>
              <c:f>'[Vyodnoceni_dotazniku_Cela_skola.xlsx]Co bys na výuce těchto předmětů'!$B$6:$D$11</c:f>
              <c:multiLvlStrCache>
                <c:ptCount val="6"/>
                <c:lvl/>
                <c:lvl/>
                <c:lvl>
                  <c:pt idx="0">
                    <c:v>Práce s výukovými modely</c:v>
                  </c:pt>
                  <c:pt idx="1">
                    <c:v>Kvalita teoretického výkladu</c:v>
                  </c:pt>
                  <c:pt idx="2">
                    <c:v>Přístup k výuce odborných předmětů</c:v>
                  </c:pt>
                  <c:pt idx="3">
                    <c:v>Interakce se studenty</c:v>
                  </c:pt>
                  <c:pt idx="4">
                    <c:v>Možnost dozvědět se něco navíc</c:v>
                  </c:pt>
                  <c:pt idx="5">
                    <c:v>Jiné … </c:v>
                  </c:pt>
                </c:lvl>
              </c:multiLvlStrCache>
            </c:multiLvlStrRef>
          </c:cat>
          <c:val>
            <c:numRef>
              <c:f>'[Vyodnoceni_dotazniku_Cela_skola.xlsx]Co bys na výuce těchto předmětů'!$G$6:$G$11</c:f>
              <c:numCache>
                <c:formatCode>General</c:formatCode>
                <c:ptCount val="6"/>
                <c:pt idx="0">
                  <c:v>36</c:v>
                </c:pt>
                <c:pt idx="1">
                  <c:v>85</c:v>
                </c:pt>
                <c:pt idx="2">
                  <c:v>53</c:v>
                </c:pt>
                <c:pt idx="3">
                  <c:v>49</c:v>
                </c:pt>
                <c:pt idx="4">
                  <c:v>71</c:v>
                </c:pt>
                <c:pt idx="5">
                  <c:v>39</c:v>
                </c:pt>
              </c:numCache>
            </c:numRef>
          </c:val>
        </c:ser>
        <c:ser>
          <c:idx val="1"/>
          <c:order val="1"/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'[Vyodnoceni_dotazniku_Cela_skola.xlsx]Co bys na výuce těchto předmětů'!$B$6:$D$11</c:f>
              <c:multiLvlStrCache>
                <c:ptCount val="6"/>
                <c:lvl/>
                <c:lvl/>
                <c:lvl>
                  <c:pt idx="0">
                    <c:v>Práce s výukovými modely</c:v>
                  </c:pt>
                  <c:pt idx="1">
                    <c:v>Kvalita teoretického výkladu</c:v>
                  </c:pt>
                  <c:pt idx="2">
                    <c:v>Přístup k výuce odborných předmětů</c:v>
                  </c:pt>
                  <c:pt idx="3">
                    <c:v>Interakce se studenty</c:v>
                  </c:pt>
                  <c:pt idx="4">
                    <c:v>Možnost dozvědět se něco navíc</c:v>
                  </c:pt>
                  <c:pt idx="5">
                    <c:v>Jiné … </c:v>
                  </c:pt>
                </c:lvl>
              </c:multiLvlStrCache>
            </c:multiLvlStrRef>
          </c:cat>
          <c:val>
            <c:numRef>
              <c:f>'[Vyodnoceni_dotazniku_Cela_skola.xlsx]Co bys na výuce těchto předmětů'!$H$6:$H$11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Co bys na výuce SPS STT vytkl/a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9891089846953"/>
          <c:y val="0.0950844785086275"/>
          <c:w val="0.447021448552115"/>
          <c:h val="0.60537924915256"/>
        </c:manualLayout>
      </c:layout>
      <c:pieChart>
        <c:varyColors val="1"/>
        <c:ser>
          <c:idx val="0"/>
          <c:order val="0"/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'[Vyodnoceni_dotazniku_Cela_skola.xlsx]Co bys na výuce SPS STT vytkl a'!$C$5:$C$9</c:f>
              <c:strCache>
                <c:ptCount val="5"/>
                <c:pt idx="0">
                  <c:v>Nedostatečná propojenost teoretické a praktické výuky</c:v>
                </c:pt>
                <c:pt idx="1">
                  <c:v>Nesrozumitelný výklad</c:v>
                </c:pt>
                <c:pt idx="2">
                  <c:v>Malá interakce se studenty</c:v>
                </c:pt>
                <c:pt idx="3">
                  <c:v>Málo příležitostí osahat si skutečný stroj či jeho části</c:v>
                </c:pt>
                <c:pt idx="4">
                  <c:v>Jiné…</c:v>
                </c:pt>
              </c:strCache>
            </c:strRef>
          </c:cat>
          <c:val>
            <c:numRef>
              <c:f>'[Vyodnoceni_dotazniku_Cela_skola.xlsx]Co bys na výuce SPS STT vytkl a'!$H$5:$H$9</c:f>
              <c:numCache>
                <c:formatCode>General</c:formatCode>
                <c:ptCount val="5"/>
                <c:pt idx="0">
                  <c:v>84</c:v>
                </c:pt>
                <c:pt idx="1">
                  <c:v>47</c:v>
                </c:pt>
                <c:pt idx="2">
                  <c:v>18</c:v>
                </c:pt>
                <c:pt idx="3">
                  <c:v>140</c:v>
                </c:pt>
                <c:pt idx="4">
                  <c:v>23</c:v>
                </c:pt>
              </c:numCache>
            </c:numRef>
          </c:val>
        </c:ser>
        <c:ser>
          <c:idx val="1"/>
          <c:order val="1"/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'[Vyodnoceni_dotazniku_Cela_skola.xlsx]Co bys na výuce SPS STT vytkl a'!$C$5:$C$9</c:f>
              <c:strCache>
                <c:ptCount val="5"/>
                <c:pt idx="0">
                  <c:v>Nedostatečná propojenost teoretické a praktické výuky</c:v>
                </c:pt>
                <c:pt idx="1">
                  <c:v>Nesrozumitelný výklad</c:v>
                </c:pt>
                <c:pt idx="2">
                  <c:v>Malá interakce se studenty</c:v>
                </c:pt>
                <c:pt idx="3">
                  <c:v>Málo příležitostí osahat si skutečný stroj či jeho části</c:v>
                </c:pt>
                <c:pt idx="4">
                  <c:v>Jiné…</c:v>
                </c:pt>
              </c:strCache>
            </c:strRef>
          </c:cat>
          <c:val>
            <c:numRef>
              <c:f>'[Vyodnoceni_dotazniku_Cela_skola.xlsx]Co bys na výuce SPS STT vytkl a'!$I$5:$I$9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 b="1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Otázka 6 využití třídy SPS</a:t>
            </a:r>
            <a:endParaRPr lang="en-US" b="1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'[Vyodnoceni_dotazniku_Cela_skola.xlsx]Otázka 6 využití třídy SPS'!$C$5:$C$9</c:f>
              <c:strCache>
                <c:ptCount val="5"/>
                <c:pt idx="0">
                  <c:v>Neukazují</c:v>
                </c:pt>
                <c:pt idx="1">
                  <c:v>Málo kdy</c:v>
                </c:pt>
                <c:pt idx="2">
                  <c:v>Občas</c:v>
                </c:pt>
                <c:pt idx="3">
                  <c:v>Ukazují</c:v>
                </c:pt>
                <c:pt idx="4">
                  <c:v>Ukazují nám je velmi často</c:v>
                </c:pt>
              </c:strCache>
            </c:strRef>
          </c:cat>
          <c:val>
            <c:numRef>
              <c:f>'[Vyodnoceni_dotazniku_Cela_skola.xlsx]Otázka 6 využití třídy SPS'!$H$5:$H$9</c:f>
              <c:numCache>
                <c:formatCode>General</c:formatCode>
                <c:ptCount val="5"/>
                <c:pt idx="0">
                  <c:v>55</c:v>
                </c:pt>
                <c:pt idx="1">
                  <c:v>81</c:v>
                </c:pt>
                <c:pt idx="2">
                  <c:v>56</c:v>
                </c:pt>
                <c:pt idx="3">
                  <c:v>41</c:v>
                </c:pt>
                <c:pt idx="4">
                  <c:v>3</c:v>
                </c:pt>
              </c:numCache>
            </c:numRef>
          </c:val>
        </c:ser>
        <c:ser>
          <c:idx val="1"/>
          <c:order val="1"/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'[Vyodnoceni_dotazniku_Cela_skola.xlsx]Otázka 6 využití třídy SPS'!$C$5:$C$9</c:f>
              <c:strCache>
                <c:ptCount val="5"/>
                <c:pt idx="0">
                  <c:v>Neukazují</c:v>
                </c:pt>
                <c:pt idx="1">
                  <c:v>Málo kdy</c:v>
                </c:pt>
                <c:pt idx="2">
                  <c:v>Občas</c:v>
                </c:pt>
                <c:pt idx="3">
                  <c:v>Ukazují</c:v>
                </c:pt>
                <c:pt idx="4">
                  <c:v>Ukazují nám je velmi často</c:v>
                </c:pt>
              </c:strCache>
            </c:strRef>
          </c:cat>
          <c:val>
            <c:numRef>
              <c:f>'[Vyodnoceni_dotazniku_Cela_skola.xlsx]Otázka 6 využití třídy SPS'!$I$5:$I$9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lang="en-U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lang="en-US" b="1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.png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chart" Target="../charts/chart4.xml"/><Relationship Id="rId1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1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1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1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1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13130"/>
            <a:ext cx="10753725" cy="247269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charset="0"/>
                <a:cs typeface="Arial Black" panose="020B0A04020102020204" charset="0"/>
              </a:rPr>
              <a:t>Class for Future</a:t>
            </a:r>
            <a:r>
              <a:rPr lang="cs-CZ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Arial Black" panose="020B0A04020102020204" charset="0"/>
                <a:cs typeface="Arial Black" panose="020B0A04020102020204" charset="0"/>
              </a:rPr>
              <a:t>Generations​</a:t>
            </a:r>
            <a:endParaRPr 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385503"/>
            <a:ext cx="9144000" cy="1655762"/>
          </a:xfrm>
        </p:spPr>
        <p:txBody>
          <a:bodyPr/>
          <a:lstStyle/>
          <a:p>
            <a:pPr algn="l"/>
            <a:r>
              <a:rPr lang="cs-CZ" altLang="en-US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charset="0"/>
                <a:cs typeface="Gabriola" panose="04040605051002020D02" charset="0"/>
              </a:rPr>
              <a:t>Martin Dufek, František Jílek, Marek Matějka, Tomáš Pavlík</a:t>
            </a:r>
            <a:endParaRPr lang="cs-CZ" altLang="en-US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abriola" panose="04040605051002020D02" charset="0"/>
              <a:cs typeface="Gabriola" panose="04040605051002020D02" charset="0"/>
            </a:endParaRPr>
          </a:p>
          <a:p>
            <a:pPr algn="l"/>
            <a:r>
              <a:rPr lang="cs-CZ" altLang="en-US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abriola" panose="04040605051002020D02" charset="0"/>
                <a:cs typeface="Gabriola" panose="04040605051002020D02" charset="0"/>
              </a:rPr>
              <a:t>SPŠS Betlémská, Praha 1</a:t>
            </a:r>
            <a:endParaRPr lang="cs-CZ" altLang="en-US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abriola" panose="04040605051002020D02" charset="0"/>
              <a:cs typeface="Gabriola" panose="04040605051002020D02" charset="0"/>
            </a:endParaRPr>
          </a:p>
          <a:p>
            <a:pPr algn="l"/>
            <a:endParaRPr lang="cs-CZ" altLang="en-US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Gabriola" panose="04040605051002020D02" charset="0"/>
              <a:cs typeface="Gabriola" panose="04040605051002020D0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brazek000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2865" y="0"/>
            <a:ext cx="9525635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ímek obrazovky 2022-03-23 1904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46480"/>
            <a:ext cx="12192000" cy="476440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ímek obrazovky 2022-03-23 1905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43305"/>
            <a:ext cx="12192000" cy="47707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0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3671_640x4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5560" y="1074420"/>
            <a:ext cx="7041515" cy="47091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72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72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 descr="16480579099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" y="0"/>
            <a:ext cx="1216533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115" y="1031240"/>
            <a:ext cx="10515600" cy="908685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Výchozí stav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2461895"/>
            <a:ext cx="10515600" cy="3609975"/>
          </a:xfrm>
        </p:spPr>
        <p:txBody>
          <a:bodyPr>
            <a:normAutofit fontScale="90000" lnSpcReduction="10000"/>
          </a:bodyPr>
          <a:lstStyle/>
          <a:p>
            <a:r>
              <a:rPr lang="cs-CZ" altLang="en-US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využití plného potenciálu celé místnosti​</a:t>
            </a:r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moderně vybavená učebna, respektující prvky z počátku 20. st.</a:t>
            </a:r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efektivní využití rozsáhlé sbírky výukových modelů částí strojů (rozdělení do tematických celků) ​</a:t>
            </a:r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vybavení učebny vycházející z učebních osnov i přání studentů a pedagogů </a:t>
            </a:r>
            <a:r>
              <a:rPr lang="en-GB" altLang="en-US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=&gt;</a:t>
            </a:r>
            <a:r>
              <a:rPr lang="cs-CZ" altLang="en-US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 vyšší kvalita výuky​</a:t>
            </a:r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6615"/>
            <a:ext cx="10515600" cy="1325563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Příklady výukových modelů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pic>
        <p:nvPicPr>
          <p:cNvPr id="4" name="Content Placeholder 3" descr="IMG_20220128_13174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0445" y="2058035"/>
            <a:ext cx="5181600" cy="38862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Content Placeholder 6" descr="IMG_20220128_12591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59220" y="2058035"/>
            <a:ext cx="5181600" cy="3886200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14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" name="Content Placeholder 5" descr="IMG_20211118_1523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3205" y="0"/>
            <a:ext cx="9164955" cy="68738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115" y="1031240"/>
            <a:ext cx="10515600" cy="908685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Obsah: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6777990" y="2216785"/>
            <a:ext cx="4860290" cy="4015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  <a:sym typeface="+mn-ea"/>
              </a:rPr>
              <a:t>Zdroj financování</a:t>
            </a:r>
            <a:endParaRPr lang="cs-CZ" altLang="en-US" sz="240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  <a:sym typeface="+mn-ea"/>
            </a:endParaRPr>
          </a:p>
          <a:p>
            <a:pPr marL="22860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  <a:sym typeface="+mn-ea"/>
              </a:rPr>
              <a:t>Kdo je příjemcem podpory</a:t>
            </a:r>
            <a:endParaRPr lang="cs-CZ" altLang="en-US" sz="2400">
              <a:ln>
                <a:noFill/>
              </a:ln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  <a:p>
            <a:pPr marL="22860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Časový harmonogram</a:t>
            </a:r>
            <a:endParaRPr lang="cs-CZ" altLang="en-US" sz="240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  <a:p>
            <a:pPr marL="22860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Rozpočet projektu</a:t>
            </a:r>
            <a:endParaRPr lang="cs-CZ" altLang="en-US" sz="240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  <a:p>
            <a:pPr marL="22860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Pořadač na výukové předměty</a:t>
            </a:r>
            <a:endParaRPr lang="cs-CZ" altLang="en-US" sz="240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  <a:p>
            <a:pPr marL="22860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SWOT analýza</a:t>
            </a:r>
            <a:endParaRPr lang="cs-CZ" altLang="en-US" sz="240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  <a:p>
            <a:pPr marL="22860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Popis udržitelnosti</a:t>
            </a:r>
            <a:endParaRPr lang="cs-CZ" altLang="en-US" sz="240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  <a:p>
            <a:pPr marL="22860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Model třídy</a:t>
            </a:r>
            <a:endParaRPr lang="cs-CZ" altLang="en-US" sz="240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  <a:p>
            <a:pPr indent="0">
              <a:buFont typeface="Arial" panose="020B0604020202020204" pitchFamily="34" charset="0"/>
              <a:buChar char="•"/>
            </a:pPr>
            <a:endParaRPr lang="cs-CZ" altLang="en-US" sz="240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047115" y="2216785"/>
            <a:ext cx="5730875" cy="4106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2860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  <a:sym typeface="+mn-ea"/>
              </a:rPr>
              <a:t>Krátce k historii školy</a:t>
            </a:r>
            <a:endParaRPr lang="cs-CZ" altLang="en-US" sz="240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  <a:p>
            <a:pPr marL="22860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  <a:sym typeface="+mn-ea"/>
              </a:rPr>
              <a:t>Výchozí stav</a:t>
            </a:r>
            <a:endParaRPr lang="cs-CZ" altLang="en-US" sz="240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  <a:p>
            <a:pPr marL="22860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  <a:sym typeface="+mn-ea"/>
              </a:rPr>
              <a:t>Příklady výukových materiálů</a:t>
            </a:r>
            <a:endParaRPr lang="cs-CZ" altLang="en-US" sz="240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  <a:p>
            <a:pPr marL="22860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  <a:sym typeface="+mn-ea"/>
              </a:rPr>
              <a:t>Cíle projektu</a:t>
            </a:r>
            <a:endParaRPr lang="cs-CZ" altLang="en-US" sz="240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  <a:sym typeface="+mn-ea"/>
            </a:endParaRPr>
          </a:p>
          <a:p>
            <a:pPr marL="22860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  <a:sym typeface="+mn-ea"/>
              </a:rPr>
              <a:t>Postřehy z firem</a:t>
            </a:r>
            <a:endParaRPr lang="cs-CZ" altLang="en-US" sz="240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  <a:sym typeface="+mn-ea"/>
            </a:endParaRPr>
          </a:p>
          <a:p>
            <a:pPr marL="22860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  <a:sym typeface="+mn-ea"/>
              </a:rPr>
              <a:t>Dotazník pro studenty</a:t>
            </a:r>
            <a:endParaRPr lang="cs-CZ" altLang="en-US" sz="240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  <a:p>
            <a:pPr marL="22860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  <a:sym typeface="+mn-ea"/>
              </a:rPr>
              <a:t>Aktivity projektu</a:t>
            </a:r>
            <a:endParaRPr lang="cs-CZ" altLang="en-US" sz="240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  <a:p>
            <a:pPr marL="22860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  <a:sym typeface="+mn-ea"/>
              </a:rPr>
              <a:t>Fotografie současného stavu vybavení</a:t>
            </a:r>
            <a:endParaRPr lang="cs-CZ" altLang="en-US" sz="240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  <a:p>
            <a:pPr marL="228600" indent="-228600" algn="l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en-US" sz="240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  <a:sym typeface="+mn-ea"/>
              </a:rPr>
              <a:t>IT výbava</a:t>
            </a:r>
            <a:endParaRPr lang="en-US"/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14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IMG_20211118_1524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9335" y="1093470"/>
            <a:ext cx="6082665" cy="4562475"/>
          </a:xfrm>
          <a:prstGeom prst="rect">
            <a:avLst/>
          </a:prstGeom>
        </p:spPr>
      </p:pic>
      <p:pic>
        <p:nvPicPr>
          <p:cNvPr id="3" name="Picture 2" descr="IMG_20211118_1524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835"/>
            <a:ext cx="6082665" cy="45631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14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" name="Picture 2" descr="IMG_20220323_0941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70"/>
            <a:ext cx="12192000" cy="68548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IMG_20220323_0941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70"/>
            <a:ext cx="12192000" cy="68548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115" y="1031240"/>
            <a:ext cx="10515600" cy="908685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Cíle projektu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2567305"/>
            <a:ext cx="10515600" cy="3609975"/>
          </a:xfrm>
        </p:spPr>
        <p:txBody>
          <a:bodyPr>
            <a:normAutofit fontScale="90000" lnSpcReduction="20000"/>
          </a:bodyPr>
          <a:lstStyle/>
          <a:p>
            <a:r>
              <a:rPr lang="cs-CZ" altLang="en-US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rozvoj průmyslu​</a:t>
            </a:r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kvalitní vzdělání​</a:t>
            </a:r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propojení praktické a teoretické výuky​</a:t>
            </a:r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základní mechanismy a principy techniky​</a:t>
            </a:r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inspirace ostatních škol</a:t>
            </a:r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115" y="1031240"/>
            <a:ext cx="10515600" cy="908685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Postřehy z firem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2567305"/>
            <a:ext cx="10515600" cy="3609975"/>
          </a:xfrm>
        </p:spPr>
        <p:txBody>
          <a:bodyPr>
            <a:normAutofit/>
          </a:bodyPr>
          <a:lstStyle/>
          <a:p>
            <a:r>
              <a:rPr lang="cs-CZ" altLang="en-US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liší se individuálně člověk od člověka</a:t>
            </a:r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mnohdy se studenti stávají následně i zaměstanci</a:t>
            </a:r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všeobecně panuje chuť se rozvíjet</a:t>
            </a:r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29640"/>
            <a:ext cx="10515600" cy="895985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Dotazník pro studenty 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graphicFrame>
        <p:nvGraphicFramePr>
          <p:cNvPr id="3" name="Graf 1"/>
          <p:cNvGraphicFramePr/>
          <p:nvPr>
            <p:ph sz="half" idx="1"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5" name="Graf 1"/>
          <p:cNvGraphicFramePr/>
          <p:nvPr>
            <p:ph sz="half" idx="2"/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3570"/>
            <a:ext cx="10515600" cy="1325563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Dotazník pro studenty 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graphicFrame>
        <p:nvGraphicFramePr>
          <p:cNvPr id="4" name="Graf 2"/>
          <p:cNvGraphicFramePr/>
          <p:nvPr/>
        </p:nvGraphicFramePr>
        <p:xfrm>
          <a:off x="436245" y="1774190"/>
          <a:ext cx="5502275" cy="440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8" name="Graf 1"/>
          <p:cNvGraphicFramePr/>
          <p:nvPr>
            <p:ph idx="1"/>
          </p:nvPr>
        </p:nvGraphicFramePr>
        <p:xfrm>
          <a:off x="6463665" y="1774190"/>
          <a:ext cx="4890135" cy="4403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115" y="1031240"/>
            <a:ext cx="10515600" cy="908685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Aktivity projektu​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2567305"/>
            <a:ext cx="10515600" cy="3609975"/>
          </a:xfrm>
        </p:spPr>
        <p:txBody>
          <a:bodyPr>
            <a:normAutofit fontScale="90000" lnSpcReduction="10000"/>
          </a:bodyPr>
          <a:lstStyle/>
          <a:p>
            <a:r>
              <a:rPr lang="cs-CZ" altLang="en-US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nahrazení starého vybavení učebny (viz foto) novým a obohacení prostoru o nové prvky, spolupráce s firmami​</a:t>
            </a:r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drobné stavební a renovační práce​</a:t>
            </a:r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systematické zařazení modelů do jednotlivých tematických bloků​</a:t>
            </a:r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doplnění modelů video ukázkami, virtuálními modely a počítačovými vizualizacemi strojů</a:t>
            </a:r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22960"/>
            <a:ext cx="10515600" cy="1325563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Fotografie současného stavu vybavení​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pic>
        <p:nvPicPr>
          <p:cNvPr id="6" name="Content Placeholder 5" descr="IMG_20220128_12575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386965"/>
            <a:ext cx="5181600" cy="3886200"/>
          </a:xfrm>
          <a:prstGeom prst="rect">
            <a:avLst/>
          </a:prstGeom>
        </p:spPr>
      </p:pic>
      <p:pic>
        <p:nvPicPr>
          <p:cNvPr id="3" name="Content Placeholder 2" descr="IMG_20220128_13241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2525" y="2386965"/>
            <a:ext cx="5181600" cy="38862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22960"/>
            <a:ext cx="10515600" cy="1325563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IT výbava​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838200" y="2148523"/>
            <a:ext cx="5181600" cy="3995753"/>
          </a:xfrm>
        </p:spPr>
        <p:txBody>
          <a:bodyPr>
            <a:normAutofit/>
          </a:bodyPr>
          <a:lstStyle/>
          <a:p>
            <a:r>
              <a:rPr lang="cs-CZ" sz="2500" dirty="0">
                <a:solidFill>
                  <a:schemeClr val="bg1"/>
                </a:solidFill>
                <a:latin typeface="Bahnschrift" panose="020B0502040204020203" charset="0"/>
              </a:rPr>
              <a:t>PC</a:t>
            </a:r>
            <a:endParaRPr lang="cs-CZ" sz="2500" dirty="0">
              <a:solidFill>
                <a:schemeClr val="bg1"/>
              </a:solidFill>
              <a:latin typeface="Bahnschrift" panose="020B0502040204020203" charset="0"/>
            </a:endParaRPr>
          </a:p>
          <a:p>
            <a:pPr marL="0" indent="0">
              <a:buNone/>
            </a:pPr>
            <a:endParaRPr lang="cs-CZ" sz="2500" dirty="0">
              <a:solidFill>
                <a:schemeClr val="bg1"/>
              </a:solidFill>
              <a:latin typeface="Bahnschrift" panose="020B0502040204020203" charset="0"/>
            </a:endParaRPr>
          </a:p>
          <a:p>
            <a:r>
              <a:rPr lang="cs-CZ" sz="2500" dirty="0">
                <a:solidFill>
                  <a:schemeClr val="bg1"/>
                </a:solidFill>
                <a:latin typeface="Bahnschrift" panose="020B0502040204020203" charset="0"/>
              </a:rPr>
              <a:t>projektory</a:t>
            </a:r>
            <a:endParaRPr lang="cs-CZ" sz="2500" dirty="0">
              <a:solidFill>
                <a:schemeClr val="bg1"/>
              </a:solidFill>
              <a:latin typeface="Bahnschrift" panose="020B0502040204020203" charset="0"/>
            </a:endParaRPr>
          </a:p>
          <a:p>
            <a:pPr marL="0" indent="0">
              <a:buNone/>
            </a:pPr>
            <a:endParaRPr lang="cs-CZ" sz="2500" dirty="0">
              <a:solidFill>
                <a:schemeClr val="bg1"/>
              </a:solidFill>
              <a:latin typeface="Bahnschrift" panose="020B0502040204020203" charset="0"/>
            </a:endParaRPr>
          </a:p>
          <a:p>
            <a:r>
              <a:rPr lang="cs-CZ" sz="2500" dirty="0">
                <a:solidFill>
                  <a:schemeClr val="bg1"/>
                </a:solidFill>
                <a:latin typeface="Bahnschrift" panose="020B0502040204020203" charset="0"/>
              </a:rPr>
              <a:t>tablety</a:t>
            </a:r>
            <a:endParaRPr lang="cs-CZ" sz="2500" dirty="0">
              <a:solidFill>
                <a:schemeClr val="bg1"/>
              </a:solidFill>
              <a:latin typeface="Bahnschrift" panose="020B0502040204020203" charset="0"/>
            </a:endParaRPr>
          </a:p>
          <a:p>
            <a:pPr marL="0" indent="0">
              <a:buNone/>
            </a:pPr>
            <a:endParaRPr lang="cs-CZ" sz="2500" dirty="0">
              <a:solidFill>
                <a:schemeClr val="bg1"/>
              </a:solidFill>
              <a:latin typeface="Bahnschrift" panose="020B0502040204020203" charset="0"/>
            </a:endParaRPr>
          </a:p>
          <a:p>
            <a:r>
              <a:rPr lang="cs-CZ" sz="2500" dirty="0">
                <a:solidFill>
                  <a:schemeClr val="bg1"/>
                </a:solidFill>
                <a:latin typeface="Bahnschrift" panose="020B0502040204020203" charset="0"/>
              </a:rPr>
              <a:t>virtuální realita</a:t>
            </a:r>
            <a:endParaRPr lang="cs-CZ" sz="2500" dirty="0">
              <a:solidFill>
                <a:schemeClr val="bg1"/>
              </a:solidFill>
              <a:latin typeface="Bahnschrift" panose="020B0502040204020203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401" y="493601"/>
            <a:ext cx="3652798" cy="365279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950" y="3533105"/>
            <a:ext cx="1293944" cy="304912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744" y="763605"/>
            <a:ext cx="3604580" cy="2769835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99" y="3533105"/>
            <a:ext cx="3837685" cy="2878264"/>
          </a:xfrm>
          <a:prstGeom prst="rect">
            <a:avLst/>
          </a:prstGeom>
          <a:ln>
            <a:noFill/>
          </a:ln>
          <a:effectLst>
            <a:softEdge rad="165100"/>
          </a:effectLst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115" y="1031240"/>
            <a:ext cx="10515600" cy="908685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Krátce k historii školy a třídy SPS​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2567305"/>
            <a:ext cx="10515600" cy="3609975"/>
          </a:xfrm>
        </p:spPr>
        <p:txBody>
          <a:bodyPr>
            <a:normAutofit fontScale="90000" lnSpcReduction="20000"/>
          </a:bodyPr>
          <a:lstStyle/>
          <a:p>
            <a:r>
              <a:rPr lang="cs-CZ" altLang="en-US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    vznik 1837​</a:t>
            </a:r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    nejstarší průmyslová škola v ČR​</a:t>
            </a:r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    strojírenské, stavební, chemické obory​</a:t>
            </a:r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    kombinace teorii a praxe​</a:t>
            </a:r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    dnes - strojírenství​</a:t>
            </a:r>
            <a:endParaRPr lang="cs-CZ" altLang="en-US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</p:txBody>
      </p:sp>
      <p:pic>
        <p:nvPicPr>
          <p:cNvPr id="10" name="Content Placeholder 9" descr="Jan-Evangelista-Purkyně-by-dokázal-kvůli-vědě-klidně-obětovat-i-vlastní-život.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93735" y="1939925"/>
            <a:ext cx="3366135" cy="469265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Picture 11" descr="640px-Purkyne_Jan_Evangelista-podpis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015" y="2114550"/>
            <a:ext cx="3187700" cy="6178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115" y="1031240"/>
            <a:ext cx="10515600" cy="908685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Zdroj financování​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2567305"/>
            <a:ext cx="10515600" cy="3863975"/>
          </a:xfrm>
        </p:spPr>
        <p:txBody>
          <a:bodyPr>
            <a:normAutofit fontScale="87500" lnSpcReduction="20000"/>
          </a:bodyPr>
          <a:lstStyle/>
          <a:p>
            <a:pPr marL="0" indent="0"/>
            <a:r>
              <a:rPr lang="cs-CZ" altLang="en-US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  Operační program výzkum vývoj a vzdělání​</a:t>
            </a:r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Šablona II ​</a:t>
            </a:r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3 000 Kč za 1 studenta v prezenční výuce​</a:t>
            </a:r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750 Kč za 1 studenta v ostatní formě studia​</a:t>
            </a:r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Částka 1 595 250 Kč​</a:t>
            </a:r>
            <a:endParaRPr lang="cs-CZ" altLang="en-US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6394450" y="1113155"/>
          <a:ext cx="5446395" cy="744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5465"/>
                <a:gridCol w="1815465"/>
                <a:gridCol w="1815465"/>
              </a:tblGrid>
              <a:tr h="3721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altLang="en-US"/>
                        <a:t>Program</a:t>
                      </a:r>
                      <a:endParaRPr lang="cs-CZ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altLang="en-US"/>
                        <a:t>Prioritní osa</a:t>
                      </a:r>
                      <a:endParaRPr lang="cs-CZ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altLang="en-US"/>
                        <a:t>Oblast podpory</a:t>
                      </a:r>
                      <a:endParaRPr lang="cs-CZ" altLang="en-US"/>
                    </a:p>
                  </a:txBody>
                  <a:tcPr/>
                </a:tc>
              </a:tr>
              <a:tr h="3721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altLang="en-US"/>
                        <a:t>OP VVV</a:t>
                      </a:r>
                      <a:endParaRPr lang="cs-CZ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altLang="en-US"/>
                        <a:t>Vzdělávání</a:t>
                      </a:r>
                      <a:endParaRPr lang="cs-CZ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cs-CZ" altLang="en-US"/>
                        <a:t>Inovace třídy</a:t>
                      </a:r>
                      <a:endParaRPr lang="cs-CZ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Content Placeholder 3" descr="EU Funding Programme_EU CoM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462010" y="4182745"/>
            <a:ext cx="3618230" cy="257429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115" y="1031240"/>
            <a:ext cx="10515600" cy="908685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Kdo je příjemcem podpory​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2567305"/>
            <a:ext cx="10515600" cy="3609975"/>
          </a:xfrm>
        </p:spPr>
        <p:txBody>
          <a:bodyPr/>
          <a:lstStyle/>
          <a:p>
            <a:r>
              <a:rPr lang="cs-CZ" altLang="en-US" sz="2500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Magistrát hlavního města Prahy​</a:t>
            </a:r>
            <a:endParaRPr lang="cs-CZ" altLang="en-US" sz="25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 sz="25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 sz="2500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EFRR a ESF+​</a:t>
            </a:r>
            <a:endParaRPr lang="cs-CZ" altLang="en-US" sz="25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 sz="25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 sz="2500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OP Jana Ámose Komenského</a:t>
            </a:r>
            <a:endParaRPr lang="cs-CZ" altLang="en-US" sz="25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403" y="3910330"/>
            <a:ext cx="2019300" cy="2266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701" y="943579"/>
            <a:ext cx="2019300" cy="281842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115" y="1031240"/>
            <a:ext cx="10515600" cy="908685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Časový harmonogram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2136617"/>
            <a:ext cx="10724515" cy="4516277"/>
          </a:xfrm>
        </p:spPr>
        <p:txBody>
          <a:bodyPr>
            <a:normAutofit fontScale="95000"/>
          </a:bodyPr>
          <a:lstStyle/>
          <a:p>
            <a:pPr marL="0" indent="0">
              <a:buNone/>
            </a:pPr>
            <a:r>
              <a:rPr lang="cs-CZ" altLang="en-US" sz="2400" dirty="0">
                <a:solidFill>
                  <a:schemeClr val="bg1"/>
                </a:solidFill>
                <a:latin typeface="Bahnschrift" panose="020B0502040204020203" charset="0"/>
              </a:rPr>
              <a:t>Konzultace s magistrátem (1-3 měsíce)​</a:t>
            </a:r>
            <a:endParaRPr lang="cs-CZ" altLang="en-US" sz="2400" dirty="0">
              <a:solidFill>
                <a:schemeClr val="bg1"/>
              </a:solidFill>
              <a:latin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2400" dirty="0">
                <a:solidFill>
                  <a:schemeClr val="bg1"/>
                </a:solidFill>
                <a:latin typeface="Bahnschrift" panose="020B0502040204020203" charset="0"/>
              </a:rPr>
              <a:t>Podání projektu s podklady (ihned po konzultaci)​</a:t>
            </a:r>
            <a:endParaRPr lang="cs-CZ" altLang="en-US" sz="2400" dirty="0">
              <a:solidFill>
                <a:schemeClr val="bg1"/>
              </a:solidFill>
              <a:latin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2400" dirty="0">
                <a:solidFill>
                  <a:schemeClr val="bg1"/>
                </a:solidFill>
                <a:latin typeface="Bahnschrift" panose="020B0502040204020203" charset="0"/>
              </a:rPr>
              <a:t>Jednání s Národním památkovým ústavem (doufáme v max. 1 měsíc)​</a:t>
            </a:r>
            <a:endParaRPr lang="cs-CZ" altLang="en-US" sz="2400" dirty="0">
              <a:solidFill>
                <a:schemeClr val="bg1"/>
              </a:solidFill>
              <a:latin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2400" dirty="0">
                <a:solidFill>
                  <a:schemeClr val="bg1"/>
                </a:solidFill>
                <a:latin typeface="Bahnschrift" panose="020B0502040204020203" charset="0"/>
              </a:rPr>
              <a:t>Zpracování projektu třídy odborníkem (do 1 měsíce)​</a:t>
            </a:r>
            <a:endParaRPr lang="cs-CZ" altLang="en-US" sz="2400" dirty="0">
              <a:solidFill>
                <a:schemeClr val="bg1"/>
              </a:solidFill>
              <a:latin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2400" dirty="0">
                <a:solidFill>
                  <a:schemeClr val="bg1"/>
                </a:solidFill>
                <a:latin typeface="Bahnschrift" panose="020B0502040204020203" charset="0"/>
              </a:rPr>
              <a:t>Vytvoření veřejných zakázek (1-3 měsíců)​</a:t>
            </a:r>
            <a:endParaRPr lang="cs-CZ" altLang="en-US" sz="2400" dirty="0">
              <a:solidFill>
                <a:schemeClr val="bg1"/>
              </a:solidFill>
              <a:latin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2400" dirty="0">
                <a:solidFill>
                  <a:schemeClr val="bg1"/>
                </a:solidFill>
                <a:latin typeface="Bahnschrift" panose="020B0502040204020203" charset="0"/>
              </a:rPr>
              <a:t>Výběr stavební firmy, podlahové firmy, IT firmy + výběr firem bez veřejné​</a:t>
            </a:r>
            <a:endParaRPr lang="cs-CZ" altLang="en-US" sz="2400" dirty="0">
              <a:solidFill>
                <a:schemeClr val="bg1"/>
              </a:solidFill>
              <a:latin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2400" dirty="0">
                <a:solidFill>
                  <a:schemeClr val="bg1"/>
                </a:solidFill>
                <a:latin typeface="Bahnschrift" panose="020B0502040204020203" charset="0"/>
              </a:rPr>
              <a:t>zakázky (firma na tabuli a firma na zpracování velkého regálu); (3-6 měsíců)​</a:t>
            </a:r>
            <a:endParaRPr lang="cs-CZ" altLang="en-US" sz="2400" dirty="0">
              <a:solidFill>
                <a:schemeClr val="bg1"/>
              </a:solidFill>
              <a:latin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2400" dirty="0">
                <a:solidFill>
                  <a:schemeClr val="bg1"/>
                </a:solidFill>
                <a:latin typeface="Bahnschrift" panose="020B0502040204020203" charset="0"/>
              </a:rPr>
              <a:t>Uzavření smluv s dodavateli (1 měsíc)​</a:t>
            </a:r>
            <a:endParaRPr lang="cs-CZ" altLang="en-US" sz="2400" dirty="0">
              <a:solidFill>
                <a:schemeClr val="bg1"/>
              </a:solidFill>
              <a:latin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2400" dirty="0">
                <a:solidFill>
                  <a:schemeClr val="bg1"/>
                </a:solidFill>
                <a:latin typeface="Bahnschrift" panose="020B0502040204020203" charset="0"/>
              </a:rPr>
              <a:t>Realizace zakázek (8 měsíců)​</a:t>
            </a:r>
            <a:endParaRPr lang="cs-CZ" altLang="en-US" sz="2400" dirty="0">
              <a:solidFill>
                <a:schemeClr val="bg1"/>
              </a:solidFill>
              <a:latin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2400" dirty="0">
                <a:solidFill>
                  <a:schemeClr val="bg1"/>
                </a:solidFill>
                <a:latin typeface="Bahnschrift" panose="020B0502040204020203" charset="0"/>
              </a:rPr>
              <a:t>Provoz třídy (5 let)</a:t>
            </a:r>
            <a:endParaRPr lang="cs-CZ" altLang="en-US" sz="2400" dirty="0">
              <a:solidFill>
                <a:schemeClr val="bg1"/>
              </a:solidFill>
              <a:latin typeface="Bahnschrift" panose="020B0502040204020203" charset="0"/>
            </a:endParaRPr>
          </a:p>
        </p:txBody>
      </p:sp>
      <p:pic>
        <p:nvPicPr>
          <p:cNvPr id="7" name="Content Placeholder 6" descr="164806228603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452100" y="1031240"/>
            <a:ext cx="1260475" cy="1924050"/>
          </a:xfrm>
          <a:prstGeom prst="rect">
            <a:avLst/>
          </a:prstGeom>
          <a:effectLst>
            <a:softEdge rad="25400"/>
          </a:effectLst>
        </p:spPr>
      </p:pic>
    </p:spTree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Rozpočet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en-US" sz="2400" dirty="0">
                <a:solidFill>
                  <a:schemeClr val="bg1"/>
                </a:solidFill>
                <a:latin typeface="Bahnschrift" panose="020B0502040204020203" charset="0"/>
              </a:rPr>
              <a:t>Nové vybavení učebny - 890 000,-</a:t>
            </a:r>
            <a:endParaRPr lang="cs-CZ" altLang="en-US" sz="2400" dirty="0">
              <a:solidFill>
                <a:schemeClr val="bg1"/>
              </a:solidFill>
              <a:latin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2400" dirty="0">
                <a:solidFill>
                  <a:schemeClr val="bg1"/>
                </a:solidFill>
                <a:latin typeface="Bahnschrift" panose="020B0502040204020203" charset="0"/>
              </a:rPr>
              <a:t>	</a:t>
            </a:r>
            <a:r>
              <a:rPr lang="cs-CZ" altLang="en-US" sz="2000" dirty="0">
                <a:solidFill>
                  <a:schemeClr val="bg1"/>
                </a:solidFill>
                <a:latin typeface="Bahnschrift" panose="020B0502040204020203" charset="0"/>
              </a:rPr>
              <a:t>Stoly na výukové předměty - 172 000,-</a:t>
            </a:r>
            <a:endParaRPr lang="cs-CZ" altLang="en-US" sz="2000" dirty="0">
              <a:solidFill>
                <a:schemeClr val="bg1"/>
              </a:solidFill>
              <a:latin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2000" dirty="0">
                <a:solidFill>
                  <a:schemeClr val="bg1"/>
                </a:solidFill>
                <a:latin typeface="Bahnschrift" panose="020B0502040204020203" charset="0"/>
              </a:rPr>
              <a:t>	Viríny - 470 000,-</a:t>
            </a:r>
            <a:endParaRPr lang="cs-CZ" altLang="en-US" sz="2000" dirty="0">
              <a:solidFill>
                <a:schemeClr val="bg1"/>
              </a:solidFill>
              <a:latin typeface="Bahnschrift" panose="020B0502040204020203" charset="0"/>
            </a:endParaRPr>
          </a:p>
          <a:p>
            <a:pPr marL="0" indent="0">
              <a:buNone/>
            </a:pPr>
            <a:endParaRPr lang="cs-CZ" altLang="en-US" sz="2400" dirty="0">
              <a:solidFill>
                <a:schemeClr val="bg1"/>
              </a:solidFill>
              <a:latin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2400" dirty="0">
                <a:solidFill>
                  <a:schemeClr val="bg1"/>
                </a:solidFill>
                <a:latin typeface="Bahnschrift" panose="020B0502040204020203" charset="0"/>
              </a:rPr>
              <a:t>Stavební úpravy - 204 000,-</a:t>
            </a:r>
            <a:endParaRPr lang="cs-CZ" altLang="en-US" sz="2400" dirty="0">
              <a:solidFill>
                <a:schemeClr val="bg1"/>
              </a:solidFill>
              <a:latin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2000" dirty="0">
                <a:solidFill>
                  <a:schemeClr val="bg1"/>
                </a:solidFill>
                <a:latin typeface="Bahnschrift" panose="020B0502040204020203" charset="0"/>
              </a:rPr>
              <a:t>	Renovace parket - 150 000,-</a:t>
            </a:r>
            <a:endParaRPr lang="cs-CZ" altLang="en-US" sz="2000" dirty="0">
              <a:solidFill>
                <a:schemeClr val="bg1"/>
              </a:solidFill>
              <a:latin typeface="Bahnschrift" panose="020B0502040204020203" charset="0"/>
            </a:endParaRPr>
          </a:p>
          <a:p>
            <a:pPr marL="0" indent="0">
              <a:buNone/>
            </a:pPr>
            <a:endParaRPr lang="cs-CZ" altLang="en-US" sz="2000" dirty="0">
              <a:solidFill>
                <a:schemeClr val="bg1"/>
              </a:solidFill>
              <a:latin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2400" dirty="0">
                <a:solidFill>
                  <a:schemeClr val="bg1"/>
                </a:solidFill>
                <a:latin typeface="Bahnschrift" panose="020B0502040204020203" charset="0"/>
              </a:rPr>
              <a:t>IT software - 100 000,-</a:t>
            </a:r>
            <a:endParaRPr lang="cs-CZ" altLang="en-US" sz="2400" dirty="0">
              <a:solidFill>
                <a:schemeClr val="bg1"/>
              </a:solidFill>
              <a:latin typeface="Bahnschrift" panose="020B0502040204020203" charset="0"/>
            </a:endParaRPr>
          </a:p>
          <a:p>
            <a:pPr marL="0" indent="0">
              <a:buNone/>
            </a:pPr>
            <a:endParaRPr lang="cs-CZ" altLang="en-US" sz="2400" dirty="0">
              <a:solidFill>
                <a:schemeClr val="bg1"/>
              </a:solidFill>
              <a:latin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2400" dirty="0">
                <a:solidFill>
                  <a:schemeClr val="bg1"/>
                </a:solidFill>
                <a:latin typeface="Bahnschrift" panose="020B0502040204020203" charset="0"/>
              </a:rPr>
              <a:t>Celková suma - 1 200 000,-</a:t>
            </a:r>
            <a:endParaRPr lang="cs-CZ" altLang="en-US" sz="2400" dirty="0">
              <a:solidFill>
                <a:schemeClr val="bg1"/>
              </a:solidFill>
              <a:latin typeface="Bahnschrift" panose="020B0502040204020203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8830"/>
            <a:ext cx="10515600" cy="1325563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Pořadač na výukové předměty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240155" y="2671445"/>
            <a:ext cx="5275580" cy="3505835"/>
          </a:xfrm>
        </p:spPr>
        <p:txBody>
          <a:bodyPr/>
          <a:lstStyle/>
          <a:p>
            <a:r>
              <a:rPr lang="cs-CZ" altLang="en-US" sz="25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vlastní konstrukce na základě přání vyučujícího a zhotovení modelů pomocí 3D technologií​</a:t>
            </a:r>
            <a:endParaRPr lang="cs-CZ" altLang="en-US" sz="25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 sz="25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 sz="25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pro uložení drobných výukových předmětů na technické předměty​</a:t>
            </a:r>
            <a:endParaRPr lang="cs-CZ" altLang="en-US" sz="25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</p:txBody>
      </p:sp>
      <p:pic>
        <p:nvPicPr>
          <p:cNvPr id="4" name="Picture 3" descr="Vystrizek_-_projekt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600" y="1850390"/>
            <a:ext cx="3246755" cy="43268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355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" name="Content Placeholder 7" descr="IMG_20220323_09413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609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115" y="1031240"/>
            <a:ext cx="10515600" cy="908685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SWOT analýza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2567305"/>
            <a:ext cx="5478780" cy="3609975"/>
          </a:xfrm>
        </p:spPr>
        <p:txBody>
          <a:bodyPr>
            <a:normAutofit/>
          </a:bodyPr>
          <a:lstStyle/>
          <a:p>
            <a:pPr lvl="1"/>
            <a:r>
              <a:rPr lang="cs-CZ" altLang="en-US" sz="2000" b="1" dirty="0" err="1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Strenght</a:t>
            </a:r>
            <a:r>
              <a:rPr lang="cs-CZ" altLang="en-US" sz="2000" b="1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 (silné stránky)</a:t>
            </a:r>
            <a:r>
              <a:rPr lang="cs-CZ" altLang="en-US" sz="2000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​</a:t>
            </a:r>
            <a:endParaRPr lang="cs-CZ" altLang="en-US" sz="20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cs-CZ" altLang="en-US" sz="1800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Usnadnění výuky​</a:t>
            </a:r>
            <a:endParaRPr lang="cs-CZ" altLang="en-US" sz="18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cs-CZ" altLang="en-US" sz="1800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Multifunkčnost i pro netechnické předměty​</a:t>
            </a:r>
            <a:endParaRPr lang="cs-CZ" altLang="en-US" sz="18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cs-CZ" altLang="en-US" sz="1800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Příprava na praxi​</a:t>
            </a:r>
            <a:endParaRPr lang="cs-CZ" altLang="en-US" sz="18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endParaRPr lang="cs-CZ" altLang="en-US" sz="18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lvl="1"/>
            <a:r>
              <a:rPr lang="cs-CZ" altLang="en-US" sz="2000" b="1" dirty="0" err="1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Weaknesses</a:t>
            </a:r>
            <a:r>
              <a:rPr lang="cs-CZ" altLang="en-US" sz="2000" b="1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 (slabé stránky)</a:t>
            </a:r>
            <a:r>
              <a:rPr lang="cs-CZ" altLang="en-US" sz="2000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​</a:t>
            </a:r>
            <a:endParaRPr lang="cs-CZ" altLang="en-US" sz="20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cs-CZ" altLang="en-US" sz="1800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Omezení ze strany památkářů​</a:t>
            </a:r>
            <a:endParaRPr lang="cs-CZ" altLang="en-US" sz="18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cs-CZ" altLang="en-US" sz="1800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Narušení výuky ve škole</a:t>
            </a:r>
            <a:endParaRPr lang="cs-CZ" altLang="en-US" sz="18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3" name="Content Placeholder 7"/>
          <p:cNvSpPr/>
          <p:nvPr/>
        </p:nvSpPr>
        <p:spPr>
          <a:xfrm>
            <a:off x="6393815" y="2567305"/>
            <a:ext cx="5245735" cy="3609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cs-CZ" altLang="en-US" sz="2000" b="1" dirty="0" err="1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Opportunitiest</a:t>
            </a:r>
            <a:r>
              <a:rPr lang="cs-CZ" altLang="en-US" sz="2000" b="1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 (Příležitosti)</a:t>
            </a:r>
            <a:endParaRPr lang="cs-CZ" altLang="en-US" sz="2000" b="1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cs-CZ" altLang="en-US" sz="1800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Reprezentativní účely ​</a:t>
            </a:r>
            <a:endParaRPr lang="cs-CZ" altLang="en-US" sz="18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cs-CZ" altLang="en-US" sz="1800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Rozvoj sebevzdělávání studentů</a:t>
            </a:r>
            <a:endParaRPr lang="cs-CZ" altLang="en-US" sz="18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2000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​</a:t>
            </a:r>
            <a:endParaRPr lang="cs-CZ" altLang="en-US" sz="18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endParaRPr lang="cs-CZ" altLang="en-US" sz="18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lvl="1"/>
            <a:r>
              <a:rPr lang="cs-CZ" altLang="en-US" sz="2000" b="1" dirty="0" err="1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Threats</a:t>
            </a:r>
            <a:r>
              <a:rPr lang="cs-CZ" altLang="en-US" sz="2000" b="1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 (Hrozby)</a:t>
            </a:r>
            <a:r>
              <a:rPr lang="cs-CZ" altLang="en-US" sz="2000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​</a:t>
            </a:r>
            <a:endParaRPr lang="cs-CZ" altLang="en-US" sz="20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cs-CZ" altLang="en-US" sz="1800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Zničení vybavení studenty</a:t>
            </a:r>
            <a:endParaRPr lang="cs-CZ" altLang="en-US" sz="18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cs-CZ" altLang="en-US" sz="1800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Nevyužívání vybavení pedagogy</a:t>
            </a:r>
            <a:endParaRPr lang="cs-CZ" altLang="en-US" sz="18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</p:txBody>
      </p:sp>
      <p:pic>
        <p:nvPicPr>
          <p:cNvPr id="9" name="Content Placeholder 8" descr="depositphotos_46972405-stock-photo-swat-officer (1)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353675" y="5084445"/>
            <a:ext cx="1773555" cy="1773555"/>
          </a:xfrm>
          <a:prstGeom prst="rect">
            <a:avLst/>
          </a:prstGeom>
        </p:spPr>
      </p:pic>
      <p:pic>
        <p:nvPicPr>
          <p:cNvPr id="10" name="Picture 9" descr="boxing-gloves-hitting-sketch-isolated-sporting-equipment-boxing-hand-drawn-style-engraved-design-poster-print-book-illustration-logo-icon-tattoo-vintage-vector-illustration_186802-39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980" y="2118360"/>
            <a:ext cx="1162050" cy="1162050"/>
          </a:xfrm>
          <a:prstGeom prst="rect">
            <a:avLst/>
          </a:prstGeom>
        </p:spPr>
      </p:pic>
      <p:pic>
        <p:nvPicPr>
          <p:cNvPr id="11" name="Picture 10" descr="weak-male-arms-flexed-biceps-muscles-linear-vector-illustration-190059157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040" y="4292600"/>
            <a:ext cx="935990" cy="935990"/>
          </a:xfrm>
          <a:prstGeom prst="rect">
            <a:avLst/>
          </a:prstGeom>
          <a:effectLst/>
        </p:spPr>
      </p:pic>
      <p:pic>
        <p:nvPicPr>
          <p:cNvPr id="12" name="Picture 11" descr="Light-Bulb-DRAWING-–-STEP-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7510" y="2291715"/>
            <a:ext cx="581025" cy="814705"/>
          </a:xfrm>
          <a:prstGeom prst="rect">
            <a:avLst/>
          </a:prstGeom>
        </p:spPr>
      </p:pic>
      <p:pic>
        <p:nvPicPr>
          <p:cNvPr id="13" name="Picture 12" descr="cross-red-cros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2915" y="4381500"/>
            <a:ext cx="396240" cy="39624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115" y="1031240"/>
            <a:ext cx="10515600" cy="908685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Popis udržitelnosti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2567305"/>
            <a:ext cx="10515600" cy="3609975"/>
          </a:xfrm>
        </p:spPr>
        <p:txBody>
          <a:bodyPr>
            <a:normAutofit lnSpcReduction="10000"/>
          </a:bodyPr>
          <a:lstStyle/>
          <a:p>
            <a:r>
              <a:rPr lang="cs-CZ" altLang="en-US" sz="2500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minimální zvýšení spotřeby elektřiny​</a:t>
            </a:r>
            <a:endParaRPr lang="cs-CZ" altLang="en-US" sz="25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 sz="25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 sz="2500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IT údržba​</a:t>
            </a:r>
            <a:endParaRPr lang="cs-CZ" altLang="en-US" sz="25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 sz="25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 sz="2500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koše na tříděný odpad</a:t>
            </a:r>
            <a:endParaRPr lang="cs-CZ" altLang="en-US" sz="25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endParaRPr lang="cs-CZ" altLang="en-US" sz="25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r>
              <a:rPr lang="cs-CZ" altLang="en-US" sz="2500" dirty="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  <a:sym typeface="+mn-ea"/>
              </a:rPr>
              <a:t>5-10 let​ bez nutnosti zásahu</a:t>
            </a:r>
            <a:endParaRPr lang="cs-CZ" altLang="en-US" sz="25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endParaRPr lang="cs-CZ" altLang="en-US" sz="2500" dirty="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600" y="1216025"/>
            <a:ext cx="2571115" cy="1928495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016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271" y="2967368"/>
            <a:ext cx="2053040" cy="19979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-bil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068435" y="4366260"/>
            <a:ext cx="2935605" cy="27597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5330"/>
            <a:ext cx="10515600" cy="1325563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Model třídy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pic>
        <p:nvPicPr>
          <p:cNvPr id="3" name="Content Placeholder 2" descr="#1 Pohled do třídy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71880" y="1825625"/>
            <a:ext cx="4765675" cy="4765675"/>
          </a:xfrm>
          <a:prstGeom prst="rect">
            <a:avLst/>
          </a:prstGeom>
        </p:spPr>
      </p:pic>
      <p:pic>
        <p:nvPicPr>
          <p:cNvPr id="6" name="Content Placeholder 5" descr="2022-01-30#372cbecf-75c9-e12e-6c47-293420f83b13#390f2762-61c3-4cb9-ae78-b6c6e2d4d97b#back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07810" y="1825625"/>
            <a:ext cx="4745990" cy="47459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2-01-30#372cbecf-75c9-e12e-6c47-293420f83b13#390f2762-61c3-4cb9-ae78-b6c6e2d4d97b#fro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830070"/>
            <a:ext cx="4434840" cy="4434840"/>
          </a:xfrm>
          <a:prstGeom prst="rect">
            <a:avLst/>
          </a:prstGeom>
        </p:spPr>
      </p:pic>
      <p:pic>
        <p:nvPicPr>
          <p:cNvPr id="9" name="Picture 8" descr="2022-01-30#372cbecf-75c9-e12e-6c47-293420f83b13#390f2762-61c3-4cb9-ae78-b6c6e2d4d97b#lef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60" y="1830070"/>
            <a:ext cx="4435475" cy="44354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3160" y="0"/>
            <a:ext cx="9885045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46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" name="Content Placeholder 8" descr="2022-01-30#372cbecf-75c9-e12e-6c47-293420f83b13#390f2762-61c3-4cb9-ae78-b6c6e2d4d97b#left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38200" y="1002030"/>
            <a:ext cx="5041265" cy="5041265"/>
          </a:xfrm>
          <a:prstGeom prst="rect">
            <a:avLst/>
          </a:prstGeom>
        </p:spPr>
      </p:pic>
      <p:pic>
        <p:nvPicPr>
          <p:cNvPr id="5" name="Content Placeholder 4" descr="2022-01-30#372cbecf-75c9-e12e-6c47-293420f83b13#390f2762-61c3-4cb9-ae78-b6c6e2d4d97b#front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2535" y="1002030"/>
            <a:ext cx="5041265" cy="504126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46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2022-01-30#db6206e9-3e64-f8e3-a7b6-efe2c4767276#5d7b6988-2f5f-4b37-9fbe-09d7365e7a5d#lef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8470" y="603250"/>
            <a:ext cx="5650230" cy="5650230"/>
          </a:xfrm>
          <a:prstGeom prst="rect">
            <a:avLst/>
          </a:prstGeom>
        </p:spPr>
      </p:pic>
      <p:pic>
        <p:nvPicPr>
          <p:cNvPr id="3" name="Picture 2" descr="2022-01-30#db6206e9-3e64-f8e3-a7b6-efe2c4767276#5d7b6988-2f5f-4b37-9fbe-09d7365e7a5d#fro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700" y="602615"/>
            <a:ext cx="5650865" cy="565086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PS_Unnamed Space-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20220414_160017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310" y="1825625"/>
            <a:ext cx="7738745" cy="43516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58190"/>
            <a:ext cx="10515600" cy="1325563"/>
          </a:xfrm>
        </p:spPr>
        <p:txBody>
          <a:bodyPr/>
          <a:lstStyle/>
          <a:p>
            <a:pPr algn="ctr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Děkujeme za pozornost!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pic>
        <p:nvPicPr>
          <p:cNvPr id="5" name="Content Placeholder 4" descr="1648064106165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89735" y="1978025"/>
            <a:ext cx="3439160" cy="4351655"/>
          </a:xfrm>
          <a:prstGeom prst="rect">
            <a:avLst/>
          </a:prstGeom>
        </p:spPr>
      </p:pic>
      <p:pic>
        <p:nvPicPr>
          <p:cNvPr id="6" name="Content Placeholder 5" descr="1648064106172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1978025"/>
            <a:ext cx="5181600" cy="41992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115" y="1031240"/>
            <a:ext cx="10515600" cy="908685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Zdroje: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47115" y="1939925"/>
            <a:ext cx="10515600" cy="46869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en-US" sz="1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https://dotaceeu.cz/cs/evropske-fondy-v-cr/2014-2020/operacni- programy​</a:t>
            </a: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1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https://dotaceeu.cz/cs/evropske-fondy-v-cr/kohezni-politika-po-roce-2020/programy/list/op-jan-amos-komensky​</a:t>
            </a: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1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https://dotaceeu.cz/cs/fondy-eu/kohezni-politika-eu/operacni- programy/op-vyzkum,-vyvoj-a-vzdelavani-(1)​</a:t>
            </a: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1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https://www.resea.cz/cs/verejne-zakazky/obecny-postup-zadavani- verejnych-zakazek​</a:t>
            </a: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1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https://www.homestyler.com/​</a:t>
            </a: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1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https://ec.europa.eu/info/funding-tenders/funding- opportunities/funding-programmes/overview-funding- programmes/european-structural-and-investment-funds_cs​</a:t>
            </a: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1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https://www.interaktivnitabule-engel.cz/interaktivni-sestava-na-stojanu-al/</a:t>
            </a: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1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https://my.matterport.com/show/?m=46boANgBwEt​</a:t>
            </a: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1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https://www.profishop.com/cz/c-p-vitrna-acurado- v1950x1200xh500mm-barva-erno-ed-sklo-2050-073-s10017​</a:t>
            </a: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1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https://www.designovynabytek.cz/dubovy-nastenny-regal-darila/​</a:t>
            </a: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1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https://opjak.cz/</a:t>
            </a: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115" y="1031240"/>
            <a:ext cx="10515600" cy="908685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Zdroje: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47115" y="1939925"/>
            <a:ext cx="10515600" cy="45053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altLang="en-US" sz="1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  <a:sym typeface="+mn-ea"/>
              </a:rPr>
              <a:t>https://www.regalsistem.cz/navrhar?gclid=Cj0KCQiAi9mPBhCJARIsAHchl 1zMFCna7EHoMMQk_U-zn-NN_dm1zr8vcDKlTyF5eBfLE- GP6P8BdeQaAmp6EALw_wcB</a:t>
            </a: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1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  <a:sym typeface="+mn-ea"/>
              </a:rPr>
              <a:t>archiv SPŠS Betlémská​</a:t>
            </a: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1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Autor: Evzen M – Vlastní dílo, CC BY-SA 4.0, https://commons.wikimedia.org/w/index.php?curid=114972432</a:t>
            </a: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1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https://cs.wikipedia.org/wiki/Jan_Evangelista_Purkyn%C4%9B</a:t>
            </a: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1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https://www.freepik.com/vectors/boxing-gloves-logo/2</a:t>
            </a: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1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https://www.dreamstime.com/weak-male-arms-flexed-biceps-muscles-linear-vector-illustration-image190059157</a:t>
            </a: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1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https://www.integrity-online.gq/products.aspx?cname=light+bulb&amp;cid=110&amp;xi=3&amp;xc=24</a:t>
            </a: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1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https://tenor.com/view/cross-red-cross-stop-gif-17215067</a:t>
            </a: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1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https://www.managenergy.net/node/993</a:t>
            </a: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1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https://www.thoughtco.com/mysterious-astronomical-clock-in-prague-175977</a:t>
            </a: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16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https://www.kancelar24h.cz/kos-na-trideny-odpad-rossignol-tribu-3-x-15-l-p16094.html?gclid=CjwKCAjwiuuRBhBvEiwAFXKaNFoONocDZu81p2fwR-ewwfjsMsR_ctOa8ZJLeWx5elAmXUgTsTIxwxoCENYQAvD_BwE</a:t>
            </a: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endParaRPr lang="cs-CZ" altLang="en-US" sz="16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115" y="1031240"/>
            <a:ext cx="10515600" cy="908685"/>
          </a:xfrm>
        </p:spPr>
        <p:txBody>
          <a:bodyPr/>
          <a:lstStyle/>
          <a:p>
            <a:pPr algn="l">
              <a:buClrTx/>
              <a:buSzTx/>
              <a:buFontTx/>
            </a:pPr>
            <a:r>
              <a:rPr lang="cs-CZ" alt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  <a:latin typeface="Bahnschrift" panose="020B0502040204020203" charset="0"/>
                <a:cs typeface="Bahnschrift" panose="020B0502040204020203" charset="0"/>
              </a:rPr>
              <a:t>Programy využité k tvorbě:</a:t>
            </a:r>
            <a:endParaRPr lang="cs-CZ" altLang="en-US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  <a:latin typeface="Bahnschrift" panose="020B0502040204020203" charset="0"/>
              <a:cs typeface="Bahnschrift" panose="020B0502040204020203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47115" y="2226310"/>
            <a:ext cx="10515600" cy="39509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en-US" sz="20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https://www.photopea.com/</a:t>
            </a:r>
            <a:endParaRPr lang="cs-CZ" altLang="en-US" sz="20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20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https://www.homestyler.com/</a:t>
            </a:r>
            <a:endParaRPr lang="cs-CZ" altLang="en-US" sz="20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r>
              <a:rPr lang="cs-CZ" altLang="en-US" sz="2000">
                <a:solidFill>
                  <a:schemeClr val="bg1"/>
                </a:solidFill>
                <a:latin typeface="Bahnschrift" panose="020B0502040204020203" charset="0"/>
                <a:cs typeface="Bahnschrift" panose="020B0502040204020203" charset="0"/>
              </a:rPr>
              <a:t>https://www.autodesk.cz/products/inventor/overview?term=1-YEAR&amp;tab=subscription</a:t>
            </a:r>
            <a:endParaRPr lang="cs-CZ" altLang="en-US" sz="20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  <a:p>
            <a:pPr marL="0" indent="0">
              <a:buNone/>
            </a:pPr>
            <a:endParaRPr lang="cs-CZ" altLang="en-US" sz="2000">
              <a:solidFill>
                <a:schemeClr val="bg1"/>
              </a:solidFill>
              <a:latin typeface="Bahnschrift" panose="020B0502040204020203" charset="0"/>
              <a:cs typeface="Bahnschrift" panose="020B0502040204020203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1648057909936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7995" y="1367155"/>
            <a:ext cx="8715375" cy="49136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40560" y="617855"/>
            <a:ext cx="8311515" cy="562165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ímek obrazovky 2022-03-23 180604 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92730" y="0"/>
            <a:ext cx="6607175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brázek000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4760" y="0"/>
            <a:ext cx="9682480" cy="687260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brazek000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0685" y="0"/>
            <a:ext cx="885063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2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ímek obrazovky 2022-03-23 180702 (3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7570" y="0"/>
            <a:ext cx="10437495" cy="685990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5303</Words>
  <Application>WPS Presentation</Application>
  <PresentationFormat>Širokoúhlá obrazovka</PresentationFormat>
  <Paragraphs>235</Paragraphs>
  <Slides>48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60" baseType="lpstr">
      <vt:lpstr>Arial</vt:lpstr>
      <vt:lpstr>SimSun</vt:lpstr>
      <vt:lpstr>Wingdings</vt:lpstr>
      <vt:lpstr>Arial Black</vt:lpstr>
      <vt:lpstr>Gabriola</vt:lpstr>
      <vt:lpstr>Bahnschrift</vt:lpstr>
      <vt:lpstr>Microsoft YaHei</vt:lpstr>
      <vt:lpstr>Arial Unicode MS</vt:lpstr>
      <vt:lpstr>Calibri Light</vt:lpstr>
      <vt:lpstr>Calibri</vt:lpstr>
      <vt:lpstr>Wingdings</vt:lpstr>
      <vt:lpstr>Office Theme</vt:lpstr>
      <vt:lpstr>Class for Future Generations​</vt:lpstr>
      <vt:lpstr>Obsah:</vt:lpstr>
      <vt:lpstr>Krátce k historii školy a třídy SPS​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Výchozí stav</vt:lpstr>
      <vt:lpstr>Příklady výukových modelů</vt:lpstr>
      <vt:lpstr>PowerPoint 演示文稿</vt:lpstr>
      <vt:lpstr>PowerPoint 演示文稿</vt:lpstr>
      <vt:lpstr>PowerPoint 演示文稿</vt:lpstr>
      <vt:lpstr>PowerPoint 演示文稿</vt:lpstr>
      <vt:lpstr>Cíle projektu</vt:lpstr>
      <vt:lpstr>Cíle projektu</vt:lpstr>
      <vt:lpstr>Postřehy z firem</vt:lpstr>
      <vt:lpstr>Dotazník pro studenty </vt:lpstr>
      <vt:lpstr>Aktivity projektu​</vt:lpstr>
      <vt:lpstr>Fotografie současného stavu vybavení​</vt:lpstr>
      <vt:lpstr>IT výbava​</vt:lpstr>
      <vt:lpstr>Zdroj financování​</vt:lpstr>
      <vt:lpstr>Kdo je příjemcem podpory​</vt:lpstr>
      <vt:lpstr>Časový harmonogram</vt:lpstr>
      <vt:lpstr>Časový harmonogram</vt:lpstr>
      <vt:lpstr>Pořadač na výukové předměty</vt:lpstr>
      <vt:lpstr>PowerPoint 演示文稿</vt:lpstr>
      <vt:lpstr>SWOT analýza</vt:lpstr>
      <vt:lpstr>Popis udržitelnosti</vt:lpstr>
      <vt:lpstr>Model třídy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Děkujeme za pozornost!</vt:lpstr>
      <vt:lpstr>Zdroje:</vt:lpstr>
      <vt:lpstr>Zdroje:</vt:lpstr>
      <vt:lpstr>Programy využité k tvorbě: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for FutureGenerations</dc:title>
  <dc:creator>Pavlík Tomáš</dc:creator>
  <cp:lastModifiedBy>Martin</cp:lastModifiedBy>
  <cp:revision>16</cp:revision>
  <dcterms:created xsi:type="dcterms:W3CDTF">2022-03-21T20:53:00Z</dcterms:created>
  <dcterms:modified xsi:type="dcterms:W3CDTF">2022-04-18T18:04:11Z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26E8036FB18D40BAB5706AFF9B183711</vt:lpwstr>
  </property>
  <property fmtid="{D5CDD505-2E9C-101B-9397-08002B2CF9AE}" pid="3" name="KSOProductBuildVer">
    <vt:lpwstr>1033-11.2.0.10451</vt:lpwstr>
  </property>
</Properties>
</file>